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Poppins Medium"/>
      <p:regular r:id="rId30"/>
      <p:bold r:id="rId31"/>
      <p:italic r:id="rId32"/>
      <p:boldItalic r:id="rId33"/>
    </p:embeddedFont>
    <p:embeddedFont>
      <p:font typeface="Source Sans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Medium-bold.fntdata"/><Relationship Id="rId30" Type="http://schemas.openxmlformats.org/officeDocument/2006/relationships/font" Target="fonts/PoppinsMedium-regular.fntdata"/><Relationship Id="rId11" Type="http://schemas.openxmlformats.org/officeDocument/2006/relationships/slide" Target="slides/slide7.xml"/><Relationship Id="rId33" Type="http://schemas.openxmlformats.org/officeDocument/2006/relationships/font" Target="fonts/Poppins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PoppinsMedium-italic.fntdata"/><Relationship Id="rId13" Type="http://schemas.openxmlformats.org/officeDocument/2006/relationships/slide" Target="slides/slide9.xml"/><Relationship Id="rId35" Type="http://schemas.openxmlformats.org/officeDocument/2006/relationships/font" Target="fonts/SourceSansPro-bold.fntdata"/><Relationship Id="rId12" Type="http://schemas.openxmlformats.org/officeDocument/2006/relationships/slide" Target="slides/slide8.xml"/><Relationship Id="rId34" Type="http://schemas.openxmlformats.org/officeDocument/2006/relationships/font" Target="fonts/SourceSansPro-regular.fntdata"/><Relationship Id="rId15" Type="http://schemas.openxmlformats.org/officeDocument/2006/relationships/slide" Target="slides/slide11.xml"/><Relationship Id="rId37" Type="http://schemas.openxmlformats.org/officeDocument/2006/relationships/font" Target="fonts/SourceSansPro-boldItalic.fntdata"/><Relationship Id="rId14" Type="http://schemas.openxmlformats.org/officeDocument/2006/relationships/slide" Target="slides/slide10.xml"/><Relationship Id="rId36" Type="http://schemas.openxmlformats.org/officeDocument/2006/relationships/font" Target="fonts/SourceSansPr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d7b22d76_2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d7b22d76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5d7b22d76_2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5d7b22d76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5d7b22d76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b5d7b22d76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249" name="Google Shape;249;gb5d7b22d76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5d7b22d76_2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5d7b22d76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5d7b22d7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b5d7b22d7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297" name="Google Shape;297;gb5d7b22d76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5d7b22d76_2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5d7b22d76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5d7b22d76_2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5d7b22d76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5d7b22d76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5d7b22d7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5d7b22d76_0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b5d7b22d76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- 2 mins</a:t>
            </a:r>
            <a:endParaRPr/>
          </a:p>
        </p:txBody>
      </p:sp>
      <p:sp>
        <p:nvSpPr>
          <p:cNvPr id="161" name="Google Shape;161;gb5d7b22d76_0_3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9" name="Google Shape;29;p3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40" name="Google Shape;40;p6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0" lang="en" sz="6000" u="none" cap="none" strike="noStrik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i="0" sz="60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" name="Google Shape;43;p6"/>
          <p:cNvCxnSpPr>
            <a:endCxn id="41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6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6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29.png"/><Relationship Id="rId7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ctrTitle"/>
          </p:nvPr>
        </p:nvSpPr>
        <p:spPr>
          <a:xfrm>
            <a:off x="4209175" y="1078875"/>
            <a:ext cx="3907500" cy="26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Flipkart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Jedi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Bootcamp</a:t>
            </a:r>
            <a:endParaRPr/>
          </a:p>
        </p:txBody>
      </p:sp>
      <p:pic>
        <p:nvPicPr>
          <p:cNvPr descr="Image" id="76" name="Google Shape;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6275" y="1078875"/>
            <a:ext cx="2292900" cy="24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type="ctrTitle"/>
          </p:nvPr>
        </p:nvSpPr>
        <p:spPr>
          <a:xfrm>
            <a:off x="3315450" y="4164950"/>
            <a:ext cx="251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1800"/>
              <a:t>Presented By: Jedi 04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title"/>
          </p:nvPr>
        </p:nvSpPr>
        <p:spPr>
          <a:xfrm>
            <a:off x="347075" y="417249"/>
            <a:ext cx="75717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</a:t>
            </a:r>
            <a:r>
              <a:rPr lang="en" sz="3200"/>
              <a:t>ngineering Practices</a:t>
            </a:r>
            <a:endParaRPr sz="3200"/>
          </a:p>
        </p:txBody>
      </p:sp>
      <p:sp>
        <p:nvSpPr>
          <p:cNvPr id="228" name="Google Shape;228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230550" y="1451150"/>
            <a:ext cx="4993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➢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Client(Rest), Operation, DAO Pattern.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➢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 Shaped Software Development Life Cycle.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➢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Small iterations =&gt; Unit testing =&gt; Integration.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➢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Separation</a:t>
            </a: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Concerns.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0" name="Google Shape;2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450" y="1413725"/>
            <a:ext cx="3790615" cy="21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388" y="1400688"/>
            <a:ext cx="2913725" cy="21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798" y="652650"/>
            <a:ext cx="1390750" cy="12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5">
            <a:alphaModFix/>
          </a:blip>
          <a:srcRect b="21405" l="21650" r="22963" t="23254"/>
          <a:stretch/>
        </p:blipFill>
        <p:spPr>
          <a:xfrm>
            <a:off x="3474865" y="3636140"/>
            <a:ext cx="2104550" cy="119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6">
            <a:alphaModFix/>
          </a:blip>
          <a:srcRect b="0" l="9305" r="0" t="12929"/>
          <a:stretch/>
        </p:blipFill>
        <p:spPr>
          <a:xfrm>
            <a:off x="6106979" y="416925"/>
            <a:ext cx="1938383" cy="13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2627" y="2936913"/>
            <a:ext cx="2104551" cy="12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2900" y="1728558"/>
            <a:ext cx="1938375" cy="120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175" y="1836165"/>
            <a:ext cx="1976448" cy="12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42800" y="3210175"/>
            <a:ext cx="1462400" cy="11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 txBox="1"/>
          <p:nvPr>
            <p:ph type="title"/>
          </p:nvPr>
        </p:nvSpPr>
        <p:spPr>
          <a:xfrm>
            <a:off x="3071050" y="2120175"/>
            <a:ext cx="31704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3200">
                <a:solidFill>
                  <a:srgbClr val="000000"/>
                </a:solidFill>
              </a:rPr>
              <a:t>Tech Stack</a:t>
            </a:r>
            <a:endParaRPr b="1" sz="3200">
              <a:solidFill>
                <a:srgbClr val="000000"/>
              </a:solidFill>
            </a:endParaRPr>
          </a:p>
        </p:txBody>
      </p:sp>
      <p:pic>
        <p:nvPicPr>
          <p:cNvPr id="245" name="Google Shape;24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47175" y="0"/>
            <a:ext cx="1867593" cy="1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ctrTitle"/>
          </p:nvPr>
        </p:nvSpPr>
        <p:spPr>
          <a:xfrm>
            <a:off x="453350" y="2353650"/>
            <a:ext cx="3378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4200"/>
              <a:t>Development</a:t>
            </a:r>
            <a:endParaRPr sz="2000"/>
          </a:p>
        </p:txBody>
      </p:sp>
      <p:sp>
        <p:nvSpPr>
          <p:cNvPr id="252" name="Google Shape;252;p24"/>
          <p:cNvSpPr txBox="1"/>
          <p:nvPr>
            <p:ph idx="12" type="sldNum"/>
          </p:nvPr>
        </p:nvSpPr>
        <p:spPr>
          <a:xfrm>
            <a:off x="6316218" y="3549015"/>
            <a:ext cx="1542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9" l="13292" r="33894" t="-1910"/>
          <a:stretch/>
        </p:blipFill>
        <p:spPr>
          <a:xfrm>
            <a:off x="4400619" y="0"/>
            <a:ext cx="4743300" cy="51435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title"/>
          </p:nvPr>
        </p:nvSpPr>
        <p:spPr>
          <a:xfrm>
            <a:off x="786150" y="191325"/>
            <a:ext cx="7571700" cy="5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V-Shaped Software Development Life Cycle Model</a:t>
            </a:r>
            <a:endParaRPr/>
          </a:p>
        </p:txBody>
      </p:sp>
      <p:sp>
        <p:nvSpPr>
          <p:cNvPr id="259" name="Google Shape;259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60295"/>
            <a:ext cx="4762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title"/>
          </p:nvPr>
        </p:nvSpPr>
        <p:spPr>
          <a:xfrm>
            <a:off x="306600" y="0"/>
            <a:ext cx="8656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/>
              <a:t>System Architecture</a:t>
            </a:r>
            <a:endParaRPr sz="3200"/>
          </a:p>
        </p:txBody>
      </p:sp>
      <p:sp>
        <p:nvSpPr>
          <p:cNvPr id="266" name="Google Shape;266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14213" r="15180" t="0"/>
          <a:stretch/>
        </p:blipFill>
        <p:spPr>
          <a:xfrm>
            <a:off x="7610725" y="1430325"/>
            <a:ext cx="1342351" cy="199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6"/>
          <p:cNvGrpSpPr/>
          <p:nvPr/>
        </p:nvGrpSpPr>
        <p:grpSpPr>
          <a:xfrm>
            <a:off x="2592025" y="833567"/>
            <a:ext cx="1032300" cy="3005384"/>
            <a:chOff x="2145225" y="1292150"/>
            <a:chExt cx="1032300" cy="3340800"/>
          </a:xfrm>
        </p:grpSpPr>
        <p:sp>
          <p:nvSpPr>
            <p:cNvPr id="269" name="Google Shape;269;p26"/>
            <p:cNvSpPr/>
            <p:nvPr/>
          </p:nvSpPr>
          <p:spPr>
            <a:xfrm>
              <a:off x="2145225" y="1292150"/>
              <a:ext cx="727500" cy="3036000"/>
            </a:xfrm>
            <a:prstGeom prst="rect">
              <a:avLst/>
            </a:pr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297625" y="1444550"/>
              <a:ext cx="727500" cy="3036000"/>
            </a:xfrm>
            <a:prstGeom prst="rect">
              <a:avLst/>
            </a:pr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450025" y="1596950"/>
              <a:ext cx="727500" cy="3036000"/>
            </a:xfrm>
            <a:prstGeom prst="rect">
              <a:avLst/>
            </a:pr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6"/>
          <p:cNvGrpSpPr/>
          <p:nvPr/>
        </p:nvGrpSpPr>
        <p:grpSpPr>
          <a:xfrm>
            <a:off x="4118550" y="833528"/>
            <a:ext cx="1032300" cy="3005384"/>
            <a:chOff x="2145225" y="1292150"/>
            <a:chExt cx="1032300" cy="3340800"/>
          </a:xfrm>
        </p:grpSpPr>
        <p:sp>
          <p:nvSpPr>
            <p:cNvPr id="273" name="Google Shape;273;p26"/>
            <p:cNvSpPr/>
            <p:nvPr/>
          </p:nvSpPr>
          <p:spPr>
            <a:xfrm>
              <a:off x="2145225" y="1292150"/>
              <a:ext cx="727500" cy="3036000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2297625" y="1444550"/>
              <a:ext cx="727500" cy="3036000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450025" y="1596950"/>
              <a:ext cx="727500" cy="3036000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5645075" y="833528"/>
            <a:ext cx="1032300" cy="3005384"/>
            <a:chOff x="2145225" y="1292150"/>
            <a:chExt cx="1032300" cy="3340800"/>
          </a:xfrm>
        </p:grpSpPr>
        <p:sp>
          <p:nvSpPr>
            <p:cNvPr id="277" name="Google Shape;277;p26"/>
            <p:cNvSpPr/>
            <p:nvPr/>
          </p:nvSpPr>
          <p:spPr>
            <a:xfrm>
              <a:off x="2145225" y="1292150"/>
              <a:ext cx="727500" cy="3036000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2297625" y="1444550"/>
              <a:ext cx="727500" cy="3036000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2450025" y="1596950"/>
              <a:ext cx="727500" cy="3036000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0" name="Google Shape;280;p26"/>
          <p:cNvPicPr preferRelativeResize="0"/>
          <p:nvPr/>
        </p:nvPicPr>
        <p:blipFill rotWithShape="1">
          <a:blip r:embed="rId4">
            <a:alphaModFix/>
          </a:blip>
          <a:srcRect b="0" l="23155" r="21006" t="0"/>
          <a:stretch/>
        </p:blipFill>
        <p:spPr>
          <a:xfrm>
            <a:off x="112925" y="1754700"/>
            <a:ext cx="1492852" cy="16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2496475" y="3969925"/>
            <a:ext cx="149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Java Main Class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(UI)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4070775" y="3969825"/>
            <a:ext cx="149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Business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Class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(BC)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5645075" y="3969825"/>
            <a:ext cx="149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Database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Class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(UI)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4" name="Google Shape;284;p26"/>
          <p:cNvCxnSpPr>
            <a:endCxn id="269" idx="1"/>
          </p:cNvCxnSpPr>
          <p:nvPr/>
        </p:nvCxnSpPr>
        <p:spPr>
          <a:xfrm>
            <a:off x="1568125" y="2195260"/>
            <a:ext cx="10239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6"/>
          <p:cNvCxnSpPr>
            <a:endCxn id="273" idx="1"/>
          </p:cNvCxnSpPr>
          <p:nvPr/>
        </p:nvCxnSpPr>
        <p:spPr>
          <a:xfrm flipH="1" rot="10800000">
            <a:off x="3637950" y="2199121"/>
            <a:ext cx="4806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6"/>
          <p:cNvCxnSpPr>
            <a:endCxn id="277" idx="1"/>
          </p:cNvCxnSpPr>
          <p:nvPr/>
        </p:nvCxnSpPr>
        <p:spPr>
          <a:xfrm flipH="1" rot="10800000">
            <a:off x="5156075" y="2199121"/>
            <a:ext cx="489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6"/>
          <p:cNvCxnSpPr/>
          <p:nvPr/>
        </p:nvCxnSpPr>
        <p:spPr>
          <a:xfrm flipH="1" rot="10800000">
            <a:off x="6699100" y="2145150"/>
            <a:ext cx="10161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6"/>
          <p:cNvCxnSpPr/>
          <p:nvPr/>
        </p:nvCxnSpPr>
        <p:spPr>
          <a:xfrm flipH="1">
            <a:off x="6677375" y="2797500"/>
            <a:ext cx="9408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6"/>
          <p:cNvCxnSpPr/>
          <p:nvPr/>
        </p:nvCxnSpPr>
        <p:spPr>
          <a:xfrm flipH="1">
            <a:off x="5184750" y="2810100"/>
            <a:ext cx="4641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6"/>
          <p:cNvCxnSpPr/>
          <p:nvPr/>
        </p:nvCxnSpPr>
        <p:spPr>
          <a:xfrm flipH="1">
            <a:off x="3633600" y="2810100"/>
            <a:ext cx="4893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6"/>
          <p:cNvCxnSpPr/>
          <p:nvPr/>
        </p:nvCxnSpPr>
        <p:spPr>
          <a:xfrm flipH="1">
            <a:off x="1593150" y="2810100"/>
            <a:ext cx="9786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6"/>
          <p:cNvSpPr txBox="1"/>
          <p:nvPr/>
        </p:nvSpPr>
        <p:spPr>
          <a:xfrm>
            <a:off x="1568125" y="1592350"/>
            <a:ext cx="8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HTTP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Request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1593150" y="2810100"/>
            <a:ext cx="9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HTTP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Response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ctrTitle"/>
          </p:nvPr>
        </p:nvSpPr>
        <p:spPr>
          <a:xfrm>
            <a:off x="829876" y="1696742"/>
            <a:ext cx="25683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/>
              <a:t>Learnings 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/>
              <a:t>&amp;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/>
              <a:t>Challenges</a:t>
            </a:r>
            <a:endParaRPr sz="3300"/>
          </a:p>
        </p:txBody>
      </p:sp>
      <p:sp>
        <p:nvSpPr>
          <p:cNvPr id="300" name="Google Shape;300;p27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8" r="11842" t="299"/>
          <a:stretch/>
        </p:blipFill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type="title"/>
          </p:nvPr>
        </p:nvSpPr>
        <p:spPr>
          <a:xfrm>
            <a:off x="878150" y="152925"/>
            <a:ext cx="77205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Learnings </a:t>
            </a:r>
            <a:endParaRPr sz="3000"/>
          </a:p>
        </p:txBody>
      </p:sp>
      <p:sp>
        <p:nvSpPr>
          <p:cNvPr id="307" name="Google Shape;307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777800" y="956375"/>
            <a:ext cx="69528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Got familiarized with Unix commands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Basic Git commands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Development Life Cycles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Various UML Diagrams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Java 8 features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Integration of REST services with Java code using Tomcat and Jersey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DropWizard Integration &amp; Advantages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Postman client to test APIs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Generation of Javadoc &amp; basic application monitoring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9"/>
          <p:cNvGrpSpPr/>
          <p:nvPr/>
        </p:nvGrpSpPr>
        <p:grpSpPr>
          <a:xfrm>
            <a:off x="6419896" y="585303"/>
            <a:ext cx="2467458" cy="3429286"/>
            <a:chOff x="-6729413" y="-17360900"/>
            <a:chExt cx="26138326" cy="48436250"/>
          </a:xfrm>
        </p:grpSpPr>
        <p:sp>
          <p:nvSpPr>
            <p:cNvPr id="314" name="Google Shape;314;p29"/>
            <p:cNvSpPr/>
            <p:nvPr/>
          </p:nvSpPr>
          <p:spPr>
            <a:xfrm>
              <a:off x="-6729413" y="-9364662"/>
              <a:ext cx="25398299" cy="2466900"/>
            </a:xfrm>
            <a:custGeom>
              <a:rect b="b" l="l" r="r" t="t"/>
              <a:pathLst>
                <a:path extrusionOk="0" h="120000" w="12000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3276600" y="-17360900"/>
              <a:ext cx="10882200" cy="8842500"/>
            </a:xfrm>
            <a:custGeom>
              <a:rect b="b" l="l" r="r" t="t"/>
              <a:pathLst>
                <a:path extrusionOk="0" h="120000" w="12000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12576175" y="-17360900"/>
              <a:ext cx="6832500" cy="10463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-6729413" y="-9364662"/>
              <a:ext cx="2358900" cy="2466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-6729413" y="-9364662"/>
              <a:ext cx="10005900" cy="2466900"/>
            </a:xfrm>
            <a:custGeom>
              <a:rect b="b" l="l" r="r" t="t"/>
              <a:pathLst>
                <a:path extrusionOk="0" h="120000" w="12000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-6729413" y="-17360900"/>
              <a:ext cx="19305601" cy="88425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2752387" y="-9293225"/>
              <a:ext cx="5916600" cy="2395500"/>
            </a:xfrm>
            <a:custGeom>
              <a:rect b="b" l="l" r="r" t="t"/>
              <a:pathLst>
                <a:path extrusionOk="0" h="120000" w="12000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3276600" y="-8518525"/>
              <a:ext cx="4192500" cy="1620900"/>
            </a:xfrm>
            <a:custGeom>
              <a:rect b="b" l="l" r="r" t="t"/>
              <a:pathLst>
                <a:path extrusionOk="0" h="120000" w="12000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-6729413" y="-9364662"/>
              <a:ext cx="2358900" cy="2466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-6729413" y="-11442700"/>
              <a:ext cx="10005900" cy="2924100"/>
            </a:xfrm>
            <a:custGeom>
              <a:rect b="b" l="l" r="r" t="t"/>
              <a:pathLst>
                <a:path extrusionOk="0" h="120000" w="12000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4158913" y="-11938000"/>
              <a:ext cx="5250000" cy="5040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2957512" y="-8518525"/>
              <a:ext cx="881100" cy="16209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1728450" y="-6897687"/>
              <a:ext cx="6940500" cy="156417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-4899025" y="-698500"/>
              <a:ext cx="6378600" cy="17613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-4370388" y="-6897687"/>
              <a:ext cx="7327800" cy="61992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9578975" y="8743950"/>
              <a:ext cx="4263900" cy="22331400"/>
            </a:xfrm>
            <a:custGeom>
              <a:rect b="b" l="l" r="r" t="t"/>
              <a:pathLst>
                <a:path extrusionOk="0" h="120000" w="12000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1728450" y="-6897687"/>
              <a:ext cx="6940500" cy="1690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38575" y="-6897687"/>
              <a:ext cx="7890000" cy="9791700"/>
            </a:xfrm>
            <a:custGeom>
              <a:rect b="b" l="l" r="r" t="t"/>
              <a:pathLst>
                <a:path extrusionOk="0" h="120000" w="12000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-1235075" y="-698500"/>
              <a:ext cx="8242200" cy="17613300"/>
            </a:xfrm>
            <a:custGeom>
              <a:rect b="b" l="l" r="r" t="t"/>
              <a:pathLst>
                <a:path extrusionOk="0" h="120000" w="12000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-1235075" y="-5207000"/>
              <a:ext cx="12963600" cy="221217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-6305550" y="-6897687"/>
              <a:ext cx="7785000" cy="8804400"/>
            </a:xfrm>
            <a:custGeom>
              <a:rect b="b" l="l" r="r" t="t"/>
              <a:pathLst>
                <a:path extrusionOk="0" h="120000" w="12000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1728450" y="-6897687"/>
              <a:ext cx="6940500" cy="8770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1479550" y="-6897687"/>
              <a:ext cx="5527800" cy="9791700"/>
            </a:xfrm>
            <a:custGeom>
              <a:rect b="b" l="l" r="r" t="t"/>
              <a:pathLst>
                <a:path extrusionOk="0" h="120000" w="12000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-1373188" y="8743950"/>
              <a:ext cx="13101600" cy="13630199"/>
            </a:xfrm>
            <a:custGeom>
              <a:rect b="b" l="l" r="r" t="t"/>
              <a:pathLst>
                <a:path extrusionOk="0" h="120000" w="12000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2994025" y="8743950"/>
              <a:ext cx="8734500" cy="22331400"/>
            </a:xfrm>
            <a:custGeom>
              <a:rect b="b" l="l" r="r" t="t"/>
              <a:pathLst>
                <a:path extrusionOk="0" h="120000" w="12000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11728450" y="1873250"/>
              <a:ext cx="6835800" cy="13103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276600" y="-9293225"/>
              <a:ext cx="10882200" cy="2395500"/>
            </a:xfrm>
            <a:custGeom>
              <a:rect b="b" l="l" r="r" t="t"/>
              <a:pathLst>
                <a:path extrusionOk="0" h="120000" w="12000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7469187" y="-6897687"/>
              <a:ext cx="5283300" cy="1690800"/>
            </a:xfrm>
            <a:custGeom>
              <a:rect b="b" l="l" r="r" t="t"/>
              <a:pathLst>
                <a:path extrusionOk="0" h="120000" w="12000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/>
              <a:t>Challenges</a:t>
            </a:r>
            <a:endParaRPr sz="3200"/>
          </a:p>
        </p:txBody>
      </p:sp>
      <p:sp>
        <p:nvSpPr>
          <p:cNvPr id="343" name="Google Shape;343;p29"/>
          <p:cNvSpPr/>
          <p:nvPr/>
        </p:nvSpPr>
        <p:spPr>
          <a:xfrm>
            <a:off x="0" y="1277473"/>
            <a:ext cx="9144000" cy="3866100"/>
          </a:xfrm>
          <a:prstGeom prst="rect">
            <a:avLst/>
          </a:prstGeom>
          <a:solidFill>
            <a:srgbClr val="0091EA">
              <a:alpha val="3254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786147" y="2368321"/>
            <a:ext cx="2105100" cy="2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29"/>
          <p:cNvSpPr txBox="1"/>
          <p:nvPr/>
        </p:nvSpPr>
        <p:spPr>
          <a:xfrm>
            <a:off x="605100" y="1674900"/>
            <a:ext cx="4785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Inter-OS dependency issues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Git merge conflicts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Resolving error due to version mismatch among libraries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Migration of project from one tech stack to another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Database integration challenges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30"/>
          <p:cNvPicPr preferRelativeResize="0"/>
          <p:nvPr/>
        </p:nvPicPr>
        <p:blipFill rotWithShape="1">
          <a:blip r:embed="rId3">
            <a:alphaModFix/>
          </a:blip>
          <a:srcRect b="0" l="4387" r="4387" t="0"/>
          <a:stretch/>
        </p:blipFill>
        <p:spPr>
          <a:xfrm>
            <a:off x="4400705" y="0"/>
            <a:ext cx="47433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353" name="Google Shape;353;p30"/>
          <p:cNvSpPr txBox="1"/>
          <p:nvPr>
            <p:ph type="title"/>
          </p:nvPr>
        </p:nvSpPr>
        <p:spPr>
          <a:xfrm>
            <a:off x="1338150" y="2211175"/>
            <a:ext cx="16602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Demo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/>
          <p:nvPr>
            <p:ph idx="4294967295" type="ctrTitle"/>
          </p:nvPr>
        </p:nvSpPr>
        <p:spPr>
          <a:xfrm>
            <a:off x="-1083050" y="165816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b="1" i="0" lang="en" sz="6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Thanks!</a:t>
            </a:r>
            <a:endParaRPr b="1" i="0" sz="6000" u="none" cap="none" strike="noStrike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59" name="Google Shape;359;p31"/>
          <p:cNvSpPr txBox="1"/>
          <p:nvPr>
            <p:ph idx="4294967295" type="subTitle"/>
          </p:nvPr>
        </p:nvSpPr>
        <p:spPr>
          <a:xfrm>
            <a:off x="-405875" y="2604688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 questions?</a:t>
            </a:r>
            <a:endParaRPr b="1" i="0" sz="3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0" name="Google Shape;360;p3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 b="24668" l="31459" r="33554" t="18699"/>
          <a:stretch/>
        </p:blipFill>
        <p:spPr>
          <a:xfrm>
            <a:off x="5883675" y="1115825"/>
            <a:ext cx="2132650" cy="29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388900" y="544849"/>
            <a:ext cx="7571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/>
              <a:t>Stakeholders</a:t>
            </a:r>
            <a:endParaRPr sz="3200"/>
          </a:p>
        </p:txBody>
      </p:sp>
      <p:sp>
        <p:nvSpPr>
          <p:cNvPr id="83" name="Google Shape;83;p14"/>
          <p:cNvSpPr txBox="1"/>
          <p:nvPr/>
        </p:nvSpPr>
        <p:spPr>
          <a:xfrm>
            <a:off x="388900" y="1277725"/>
            <a:ext cx="3951600" cy="30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★"/>
            </a:pP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Sponsors</a:t>
            </a:r>
            <a:endParaRPr b="1"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Flipkart</a:t>
            </a:r>
            <a:endParaRPr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★"/>
            </a:pP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SMEs</a:t>
            </a:r>
            <a:endParaRPr b="1"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Deepika Gajaraj</a:t>
            </a:r>
            <a:endParaRPr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Zain Inhonvi Syed Mohammad</a:t>
            </a:r>
            <a:endParaRPr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★"/>
            </a:pP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Instructors:</a:t>
            </a:r>
            <a:endParaRPr b="1"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Amit Balyan</a:t>
            </a:r>
            <a:endParaRPr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Shakshi</a:t>
            </a:r>
            <a:endParaRPr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2246925" y="3767650"/>
            <a:ext cx="62841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525" y="544838"/>
            <a:ext cx="4993550" cy="3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568450" y="207275"/>
            <a:ext cx="5164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/>
              <a:t>Framework</a:t>
            </a:r>
            <a:r>
              <a:rPr lang="en" sz="3200"/>
              <a:t> for 3 weeks</a:t>
            </a:r>
            <a:endParaRPr sz="3200"/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5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96" name="Google Shape;96;p15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b="0" i="0" sz="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99" name="Google Shape;99;p15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b="0" i="0" sz="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02" name="Google Shape;102;p15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b="0" i="0" sz="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04" name="Google Shape;104;p15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05" name="Google Shape;105;p15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b="0" i="0" sz="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07" name="Google Shape;107;p15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08" name="Google Shape;108;p15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b="0" i="0" sz="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11" name="Google Shape;111;p15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b="0" i="0" sz="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3" name="Google Shape;113;p15"/>
          <p:cNvSpPr txBox="1"/>
          <p:nvPr/>
        </p:nvSpPr>
        <p:spPr>
          <a:xfrm>
            <a:off x="1379850" y="826800"/>
            <a:ext cx="12864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Linux Commands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 Commands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SDLC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 Basics </a:t>
            </a:r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</a:t>
            </a:r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Backend Code</a:t>
            </a:r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REST API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Migration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OOAD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UML Modelling</a:t>
            </a:r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MySQL</a:t>
            </a:r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DropWizard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Migration </a:t>
            </a:r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16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6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213" y="1238425"/>
            <a:ext cx="5575583" cy="320817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264313" y="214300"/>
            <a:ext cx="861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3 Weeks of Training + Project Demo</a:t>
            </a:r>
            <a:r>
              <a:rPr lang="en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176651" y="3496748"/>
            <a:ext cx="5487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900" y="0"/>
            <a:ext cx="37020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516476" y="220800"/>
            <a:ext cx="1941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Agenda</a:t>
            </a:r>
            <a:endParaRPr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11001100" y="4515694"/>
            <a:ext cx="274200" cy="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6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025340" y="1693591"/>
            <a:ext cx="3669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Problem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1025338" y="3394450"/>
            <a:ext cx="29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Demo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40" name="Google Shape;140;p17"/>
          <p:cNvGrpSpPr/>
          <p:nvPr/>
        </p:nvGrpSpPr>
        <p:grpSpPr>
          <a:xfrm>
            <a:off x="288706" y="950199"/>
            <a:ext cx="4611171" cy="3498830"/>
            <a:chOff x="516463" y="962766"/>
            <a:chExt cx="4690917" cy="5354806"/>
          </a:xfrm>
        </p:grpSpPr>
        <p:sp>
          <p:nvSpPr>
            <p:cNvPr id="141" name="Google Shape;141;p17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516465" y="2601547"/>
              <a:ext cx="5502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516464" y="3160421"/>
              <a:ext cx="5502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516463" y="3719295"/>
              <a:ext cx="5502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516463" y="4278169"/>
              <a:ext cx="550200" cy="442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516463" y="4827473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1253067" y="99945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1253067" y="155701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1253067" y="26581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1253067" y="319710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1253067" y="369904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1253067" y="421950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1253080" y="539479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253067" y="59482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16463" y="5376777"/>
              <a:ext cx="550200" cy="442800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09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ctrTitle"/>
          </p:nvPr>
        </p:nvSpPr>
        <p:spPr>
          <a:xfrm>
            <a:off x="974592" y="2048290"/>
            <a:ext cx="2498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/>
              <a:t>Our Journey</a:t>
            </a:r>
            <a:endParaRPr/>
          </a:p>
        </p:txBody>
      </p:sp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6316218" y="3549015"/>
            <a:ext cx="1542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3" l="48436" r="3147" t="263"/>
          <a:stretch/>
        </p:blipFill>
        <p:spPr>
          <a:xfrm>
            <a:off x="4398263" y="0"/>
            <a:ext cx="47727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1" name="Google Shape;171;p19"/>
          <p:cNvGrpSpPr/>
          <p:nvPr/>
        </p:nvGrpSpPr>
        <p:grpSpPr>
          <a:xfrm>
            <a:off x="351437" y="225850"/>
            <a:ext cx="4112256" cy="4050107"/>
            <a:chOff x="3778727" y="4460423"/>
            <a:chExt cx="720160" cy="647437"/>
          </a:xfrm>
        </p:grpSpPr>
        <p:sp>
          <p:nvSpPr>
            <p:cNvPr id="172" name="Google Shape;172;p19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Step-2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highlight>
                    <a:srgbClr val="3C78D8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Step-1</a:t>
              </a:r>
              <a:endParaRPr b="1" i="0" sz="1200" u="none" cap="none" strike="noStrike">
                <a:solidFill>
                  <a:schemeClr val="lt1"/>
                </a:solidFill>
                <a:highlight>
                  <a:srgbClr val="3C78D8"/>
                </a:highlight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Step-6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Step-4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Step-5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Step-3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179" name="Google Shape;179;p19"/>
          <p:cNvCxnSpPr/>
          <p:nvPr/>
        </p:nvCxnSpPr>
        <p:spPr>
          <a:xfrm>
            <a:off x="4534100" y="860575"/>
            <a:ext cx="1056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0" name="Google Shape;180;p19"/>
          <p:cNvSpPr txBox="1"/>
          <p:nvPr/>
        </p:nvSpPr>
        <p:spPr>
          <a:xfrm>
            <a:off x="5840775" y="68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Documentation &amp; Presentation</a:t>
            </a:r>
            <a:endParaRPr b="0" i="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1" name="Google Shape;181;p19"/>
          <p:cNvCxnSpPr/>
          <p:nvPr/>
        </p:nvCxnSpPr>
        <p:spPr>
          <a:xfrm>
            <a:off x="4378400" y="1455100"/>
            <a:ext cx="121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2" name="Google Shape;182;p19"/>
          <p:cNvSpPr txBox="1"/>
          <p:nvPr/>
        </p:nvSpPr>
        <p:spPr>
          <a:xfrm>
            <a:off x="5840775" y="1311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DropWizard Implementation</a:t>
            </a:r>
            <a:endParaRPr b="0" i="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3" name="Google Shape;183;p19"/>
          <p:cNvCxnSpPr/>
          <p:nvPr/>
        </p:nvCxnSpPr>
        <p:spPr>
          <a:xfrm>
            <a:off x="4157300" y="2087250"/>
            <a:ext cx="1433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4" name="Google Shape;184;p19"/>
          <p:cNvSpPr txBox="1"/>
          <p:nvPr/>
        </p:nvSpPr>
        <p:spPr>
          <a:xfrm>
            <a:off x="5840775" y="193400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REST API Implementation using Jersey &amp; Tomcat server</a:t>
            </a:r>
            <a:endParaRPr b="0" i="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5" name="Google Shape;185;p19"/>
          <p:cNvCxnSpPr/>
          <p:nvPr/>
        </p:nvCxnSpPr>
        <p:spPr>
          <a:xfrm>
            <a:off x="3968900" y="2719400"/>
            <a:ext cx="1622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6" name="Google Shape;186;p19"/>
          <p:cNvSpPr txBox="1"/>
          <p:nvPr/>
        </p:nvSpPr>
        <p:spPr>
          <a:xfrm>
            <a:off x="5840775" y="257244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Java Implementation</a:t>
            </a:r>
            <a:endParaRPr b="0" i="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7" name="Google Shape;187;p19"/>
          <p:cNvCxnSpPr/>
          <p:nvPr/>
        </p:nvCxnSpPr>
        <p:spPr>
          <a:xfrm flipH="1" rot="10800000">
            <a:off x="3249175" y="3876625"/>
            <a:ext cx="2444400" cy="2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8" name="Google Shape;188;p19"/>
          <p:cNvSpPr txBox="1"/>
          <p:nvPr/>
        </p:nvSpPr>
        <p:spPr>
          <a:xfrm>
            <a:off x="5840775" y="3179500"/>
            <a:ext cx="28872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Making corresponding UML Artifacts</a:t>
            </a:r>
            <a:endParaRPr b="0" i="0" sz="150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9" name="Google Shape;189;p19"/>
          <p:cNvCxnSpPr/>
          <p:nvPr/>
        </p:nvCxnSpPr>
        <p:spPr>
          <a:xfrm>
            <a:off x="3556200" y="3318800"/>
            <a:ext cx="203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0" name="Google Shape;190;p19"/>
          <p:cNvSpPr txBox="1"/>
          <p:nvPr/>
        </p:nvSpPr>
        <p:spPr>
          <a:xfrm>
            <a:off x="5840775" y="3711300"/>
            <a:ext cx="30126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Understanding the Problem Statement</a:t>
            </a:r>
            <a:endParaRPr b="0" i="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2972650" y="322525"/>
            <a:ext cx="30963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/>
              <a:t>TEAM JEDI 04</a:t>
            </a:r>
            <a:endParaRPr sz="3200"/>
          </a:p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3776200" y="2775725"/>
            <a:ext cx="148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Ayush Laddha</a:t>
            </a:r>
            <a:endParaRPr b="0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00" y="1129800"/>
            <a:ext cx="1470350" cy="14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100" y="1129800"/>
            <a:ext cx="1631150" cy="164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475" y="1188575"/>
            <a:ext cx="1550150" cy="15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5438" y="2873615"/>
            <a:ext cx="1489203" cy="1588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574675" y="2667575"/>
            <a:ext cx="14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Chinmay Sharma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7184325" y="2667575"/>
            <a:ext cx="12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Bhavya Gupta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2360700" y="4462375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Partha Paul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4550" y="2849775"/>
            <a:ext cx="1636450" cy="16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5774100" y="4486225"/>
            <a:ext cx="1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Ravi Pandey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idx="4294967295" type="ctrTitle"/>
          </p:nvPr>
        </p:nvSpPr>
        <p:spPr>
          <a:xfrm>
            <a:off x="0" y="150525"/>
            <a:ext cx="44610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b="1" lang="en" sz="6000"/>
              <a:t>Problem</a:t>
            </a:r>
            <a:endParaRPr b="1" sz="60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b="1" lang="en" sz="6000"/>
              <a:t>Statement</a:t>
            </a:r>
            <a:endParaRPr b="1" sz="6000"/>
          </a:p>
        </p:txBody>
      </p:sp>
      <p:grpSp>
        <p:nvGrpSpPr>
          <p:cNvPr id="212" name="Google Shape;212;p21"/>
          <p:cNvGrpSpPr/>
          <p:nvPr/>
        </p:nvGrpSpPr>
        <p:grpSpPr>
          <a:xfrm>
            <a:off x="5725650" y="540952"/>
            <a:ext cx="2873700" cy="2221463"/>
            <a:chOff x="5725650" y="540952"/>
            <a:chExt cx="2873700" cy="2221463"/>
          </a:xfrm>
        </p:grpSpPr>
        <p:sp>
          <p:nvSpPr>
            <p:cNvPr id="213" name="Google Shape;213;p21"/>
            <p:cNvSpPr/>
            <p:nvPr/>
          </p:nvSpPr>
          <p:spPr>
            <a:xfrm>
              <a:off x="5725650" y="909615"/>
              <a:ext cx="1875600" cy="18528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4" name="Google Shape;214;p21"/>
            <p:cNvCxnSpPr/>
            <p:nvPr/>
          </p:nvCxnSpPr>
          <p:spPr>
            <a:xfrm flipH="1" rot="10800000">
              <a:off x="6805299" y="540952"/>
              <a:ext cx="143700" cy="377100"/>
            </a:xfrm>
            <a:prstGeom prst="straightConnector1">
              <a:avLst/>
            </a:prstGeom>
            <a:noFill/>
            <a:ln cap="flat" cmpd="sng" w="9525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21"/>
            <p:cNvCxnSpPr/>
            <p:nvPr/>
          </p:nvCxnSpPr>
          <p:spPr>
            <a:xfrm flipH="1">
              <a:off x="7451750" y="1182125"/>
              <a:ext cx="337200" cy="131100"/>
            </a:xfrm>
            <a:prstGeom prst="straightConnector1">
              <a:avLst/>
            </a:prstGeom>
            <a:noFill/>
            <a:ln cap="flat" cmpd="sng" w="9525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21"/>
            <p:cNvCxnSpPr>
              <a:endCxn id="213" idx="6"/>
            </p:cNvCxnSpPr>
            <p:nvPr/>
          </p:nvCxnSpPr>
          <p:spPr>
            <a:xfrm rot="10800000">
              <a:off x="7601250" y="1836015"/>
              <a:ext cx="998100" cy="98100"/>
            </a:xfrm>
            <a:prstGeom prst="straightConnector1">
              <a:avLst/>
            </a:prstGeom>
            <a:noFill/>
            <a:ln cap="flat" cmpd="sng" w="9525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21"/>
            <p:cNvSpPr/>
            <p:nvPr/>
          </p:nvSpPr>
          <p:spPr>
            <a:xfrm>
              <a:off x="5875408" y="1057537"/>
              <a:ext cx="1576200" cy="15567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" name="Google Shape;218;p21"/>
            <p:cNvGrpSpPr/>
            <p:nvPr/>
          </p:nvGrpSpPr>
          <p:grpSpPr>
            <a:xfrm>
              <a:off x="6224310" y="1351742"/>
              <a:ext cx="878284" cy="816182"/>
              <a:chOff x="5972700" y="2330200"/>
              <a:chExt cx="411625" cy="387275"/>
            </a:xfrm>
          </p:grpSpPr>
          <p:sp>
            <p:nvSpPr>
              <p:cNvPr id="219" name="Google Shape;219;p21"/>
              <p:cNvSpPr/>
              <p:nvPr/>
            </p:nvSpPr>
            <p:spPr>
              <a:xfrm>
                <a:off x="5972700" y="2476950"/>
                <a:ext cx="98050" cy="219825"/>
              </a:xfrm>
              <a:custGeom>
                <a:rect b="b" l="l" r="r" t="t"/>
                <a:pathLst>
                  <a:path extrusionOk="0" fill="none" h="8793" w="3922">
                    <a:moveTo>
                      <a:pt x="0" y="0"/>
                    </a:moveTo>
                    <a:lnTo>
                      <a:pt x="0" y="8792"/>
                    </a:lnTo>
                    <a:lnTo>
                      <a:pt x="3921" y="8792"/>
                    </a:lnTo>
                    <a:lnTo>
                      <a:pt x="3921" y="0"/>
                    </a:lnTo>
                    <a:lnTo>
                      <a:pt x="0" y="0"/>
                    </a:lnTo>
                    <a:close/>
                    <a:moveTo>
                      <a:pt x="2411" y="2411"/>
                    </a:moveTo>
                    <a:lnTo>
                      <a:pt x="2411" y="2411"/>
                    </a:lnTo>
                    <a:lnTo>
                      <a:pt x="2265" y="2387"/>
                    </a:lnTo>
                    <a:lnTo>
                      <a:pt x="2143" y="2363"/>
                    </a:lnTo>
                    <a:lnTo>
                      <a:pt x="2022" y="2290"/>
                    </a:lnTo>
                    <a:lnTo>
                      <a:pt x="1924" y="2216"/>
                    </a:lnTo>
                    <a:lnTo>
                      <a:pt x="1827" y="2095"/>
                    </a:lnTo>
                    <a:lnTo>
                      <a:pt x="1754" y="1973"/>
                    </a:lnTo>
                    <a:lnTo>
                      <a:pt x="1729" y="1851"/>
                    </a:lnTo>
                    <a:lnTo>
                      <a:pt x="1705" y="1705"/>
                    </a:lnTo>
                    <a:lnTo>
                      <a:pt x="1705" y="1705"/>
                    </a:lnTo>
                    <a:lnTo>
                      <a:pt x="1729" y="1559"/>
                    </a:lnTo>
                    <a:lnTo>
                      <a:pt x="1754" y="1437"/>
                    </a:lnTo>
                    <a:lnTo>
                      <a:pt x="1827" y="1315"/>
                    </a:lnTo>
                    <a:lnTo>
                      <a:pt x="1924" y="1218"/>
                    </a:lnTo>
                    <a:lnTo>
                      <a:pt x="2022" y="1120"/>
                    </a:lnTo>
                    <a:lnTo>
                      <a:pt x="2143" y="1072"/>
                    </a:lnTo>
                    <a:lnTo>
                      <a:pt x="2265" y="1023"/>
                    </a:lnTo>
                    <a:lnTo>
                      <a:pt x="2411" y="999"/>
                    </a:lnTo>
                    <a:lnTo>
                      <a:pt x="2411" y="999"/>
                    </a:lnTo>
                    <a:lnTo>
                      <a:pt x="2557" y="1023"/>
                    </a:lnTo>
                    <a:lnTo>
                      <a:pt x="2679" y="1072"/>
                    </a:lnTo>
                    <a:lnTo>
                      <a:pt x="2801" y="1120"/>
                    </a:lnTo>
                    <a:lnTo>
                      <a:pt x="2898" y="1218"/>
                    </a:lnTo>
                    <a:lnTo>
                      <a:pt x="2996" y="1315"/>
                    </a:lnTo>
                    <a:lnTo>
                      <a:pt x="3069" y="1437"/>
                    </a:lnTo>
                    <a:lnTo>
                      <a:pt x="3093" y="1559"/>
                    </a:lnTo>
                    <a:lnTo>
                      <a:pt x="3118" y="1705"/>
                    </a:lnTo>
                    <a:lnTo>
                      <a:pt x="3118" y="1705"/>
                    </a:lnTo>
                    <a:lnTo>
                      <a:pt x="3093" y="1851"/>
                    </a:lnTo>
                    <a:lnTo>
                      <a:pt x="3069" y="1973"/>
                    </a:lnTo>
                    <a:lnTo>
                      <a:pt x="2996" y="2095"/>
                    </a:lnTo>
                    <a:lnTo>
                      <a:pt x="2898" y="2216"/>
                    </a:lnTo>
                    <a:lnTo>
                      <a:pt x="2801" y="2290"/>
                    </a:lnTo>
                    <a:lnTo>
                      <a:pt x="2679" y="2363"/>
                    </a:lnTo>
                    <a:lnTo>
                      <a:pt x="2557" y="2387"/>
                    </a:lnTo>
                    <a:lnTo>
                      <a:pt x="2411" y="2411"/>
                    </a:lnTo>
                    <a:lnTo>
                      <a:pt x="2411" y="2411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rgbClr val="0091E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91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6078025" y="2330200"/>
                <a:ext cx="306300" cy="387275"/>
              </a:xfrm>
              <a:custGeom>
                <a:rect b="b" l="l" r="r" t="t"/>
                <a:pathLst>
                  <a:path extrusionOk="0" fill="none" h="15491" w="12252">
                    <a:moveTo>
                      <a:pt x="1" y="13396"/>
                    </a:moveTo>
                    <a:lnTo>
                      <a:pt x="1511" y="13396"/>
                    </a:lnTo>
                    <a:lnTo>
                      <a:pt x="1511" y="13396"/>
                    </a:lnTo>
                    <a:lnTo>
                      <a:pt x="1998" y="13639"/>
                    </a:lnTo>
                    <a:lnTo>
                      <a:pt x="2680" y="13932"/>
                    </a:lnTo>
                    <a:lnTo>
                      <a:pt x="3556" y="14273"/>
                    </a:lnTo>
                    <a:lnTo>
                      <a:pt x="4531" y="14638"/>
                    </a:lnTo>
                    <a:lnTo>
                      <a:pt x="5578" y="14955"/>
                    </a:lnTo>
                    <a:lnTo>
                      <a:pt x="6114" y="15101"/>
                    </a:lnTo>
                    <a:lnTo>
                      <a:pt x="6650" y="15222"/>
                    </a:lnTo>
                    <a:lnTo>
                      <a:pt x="7161" y="15344"/>
                    </a:lnTo>
                    <a:lnTo>
                      <a:pt x="7672" y="15417"/>
                    </a:lnTo>
                    <a:lnTo>
                      <a:pt x="8135" y="15466"/>
                    </a:lnTo>
                    <a:lnTo>
                      <a:pt x="8598" y="15490"/>
                    </a:lnTo>
                    <a:lnTo>
                      <a:pt x="8598" y="15490"/>
                    </a:lnTo>
                    <a:lnTo>
                      <a:pt x="9377" y="15490"/>
                    </a:lnTo>
                    <a:lnTo>
                      <a:pt x="9791" y="15466"/>
                    </a:lnTo>
                    <a:lnTo>
                      <a:pt x="10181" y="15417"/>
                    </a:lnTo>
                    <a:lnTo>
                      <a:pt x="10522" y="15320"/>
                    </a:lnTo>
                    <a:lnTo>
                      <a:pt x="10692" y="15271"/>
                    </a:lnTo>
                    <a:lnTo>
                      <a:pt x="10814" y="15222"/>
                    </a:lnTo>
                    <a:lnTo>
                      <a:pt x="10936" y="15149"/>
                    </a:lnTo>
                    <a:lnTo>
                      <a:pt x="11033" y="15052"/>
                    </a:lnTo>
                    <a:lnTo>
                      <a:pt x="11082" y="14955"/>
                    </a:lnTo>
                    <a:lnTo>
                      <a:pt x="11131" y="14833"/>
                    </a:lnTo>
                    <a:lnTo>
                      <a:pt x="11204" y="14126"/>
                    </a:lnTo>
                    <a:lnTo>
                      <a:pt x="11204" y="14126"/>
                    </a:lnTo>
                    <a:lnTo>
                      <a:pt x="11180" y="13956"/>
                    </a:lnTo>
                    <a:lnTo>
                      <a:pt x="11131" y="13810"/>
                    </a:lnTo>
                    <a:lnTo>
                      <a:pt x="11033" y="13664"/>
                    </a:lnTo>
                    <a:lnTo>
                      <a:pt x="10887" y="13542"/>
                    </a:lnTo>
                    <a:lnTo>
                      <a:pt x="10887" y="13542"/>
                    </a:lnTo>
                    <a:lnTo>
                      <a:pt x="11009" y="13518"/>
                    </a:lnTo>
                    <a:lnTo>
                      <a:pt x="11131" y="13469"/>
                    </a:lnTo>
                    <a:lnTo>
                      <a:pt x="11253" y="13420"/>
                    </a:lnTo>
                    <a:lnTo>
                      <a:pt x="11350" y="13323"/>
                    </a:lnTo>
                    <a:lnTo>
                      <a:pt x="11423" y="13225"/>
                    </a:lnTo>
                    <a:lnTo>
                      <a:pt x="11496" y="13104"/>
                    </a:lnTo>
                    <a:lnTo>
                      <a:pt x="11545" y="12957"/>
                    </a:lnTo>
                    <a:lnTo>
                      <a:pt x="11569" y="12836"/>
                    </a:lnTo>
                    <a:lnTo>
                      <a:pt x="11642" y="11959"/>
                    </a:lnTo>
                    <a:lnTo>
                      <a:pt x="11642" y="11959"/>
                    </a:lnTo>
                    <a:lnTo>
                      <a:pt x="11642" y="11837"/>
                    </a:lnTo>
                    <a:lnTo>
                      <a:pt x="11642" y="11740"/>
                    </a:lnTo>
                    <a:lnTo>
                      <a:pt x="11618" y="11618"/>
                    </a:lnTo>
                    <a:lnTo>
                      <a:pt x="11569" y="11521"/>
                    </a:lnTo>
                    <a:lnTo>
                      <a:pt x="11447" y="11350"/>
                    </a:lnTo>
                    <a:lnTo>
                      <a:pt x="11374" y="11277"/>
                    </a:lnTo>
                    <a:lnTo>
                      <a:pt x="11301" y="11204"/>
                    </a:lnTo>
                    <a:lnTo>
                      <a:pt x="11301" y="11204"/>
                    </a:lnTo>
                    <a:lnTo>
                      <a:pt x="11423" y="11180"/>
                    </a:lnTo>
                    <a:lnTo>
                      <a:pt x="11521" y="11131"/>
                    </a:lnTo>
                    <a:lnTo>
                      <a:pt x="11618" y="11058"/>
                    </a:lnTo>
                    <a:lnTo>
                      <a:pt x="11715" y="10960"/>
                    </a:lnTo>
                    <a:lnTo>
                      <a:pt x="11788" y="10863"/>
                    </a:lnTo>
                    <a:lnTo>
                      <a:pt x="11837" y="10766"/>
                    </a:lnTo>
                    <a:lnTo>
                      <a:pt x="11886" y="10644"/>
                    </a:lnTo>
                    <a:lnTo>
                      <a:pt x="11910" y="10498"/>
                    </a:lnTo>
                    <a:lnTo>
                      <a:pt x="11983" y="9645"/>
                    </a:lnTo>
                    <a:lnTo>
                      <a:pt x="11983" y="9645"/>
                    </a:lnTo>
                    <a:lnTo>
                      <a:pt x="11983" y="9523"/>
                    </a:lnTo>
                    <a:lnTo>
                      <a:pt x="11983" y="9402"/>
                    </a:lnTo>
                    <a:lnTo>
                      <a:pt x="11959" y="9280"/>
                    </a:lnTo>
                    <a:lnTo>
                      <a:pt x="11910" y="9182"/>
                    </a:lnTo>
                    <a:lnTo>
                      <a:pt x="11861" y="9085"/>
                    </a:lnTo>
                    <a:lnTo>
                      <a:pt x="11788" y="9012"/>
                    </a:lnTo>
                    <a:lnTo>
                      <a:pt x="11715" y="8939"/>
                    </a:lnTo>
                    <a:lnTo>
                      <a:pt x="11618" y="8866"/>
                    </a:lnTo>
                    <a:lnTo>
                      <a:pt x="11618" y="8866"/>
                    </a:lnTo>
                    <a:lnTo>
                      <a:pt x="11715" y="8841"/>
                    </a:lnTo>
                    <a:lnTo>
                      <a:pt x="11813" y="8768"/>
                    </a:lnTo>
                    <a:lnTo>
                      <a:pt x="11910" y="8695"/>
                    </a:lnTo>
                    <a:lnTo>
                      <a:pt x="11983" y="8622"/>
                    </a:lnTo>
                    <a:lnTo>
                      <a:pt x="12056" y="8525"/>
                    </a:lnTo>
                    <a:lnTo>
                      <a:pt x="12105" y="8427"/>
                    </a:lnTo>
                    <a:lnTo>
                      <a:pt x="12129" y="8306"/>
                    </a:lnTo>
                    <a:lnTo>
                      <a:pt x="12154" y="8184"/>
                    </a:lnTo>
                    <a:lnTo>
                      <a:pt x="12251" y="7307"/>
                    </a:lnTo>
                    <a:lnTo>
                      <a:pt x="12251" y="7307"/>
                    </a:lnTo>
                    <a:lnTo>
                      <a:pt x="12227" y="7185"/>
                    </a:lnTo>
                    <a:lnTo>
                      <a:pt x="12202" y="7064"/>
                    </a:lnTo>
                    <a:lnTo>
                      <a:pt x="12154" y="6966"/>
                    </a:lnTo>
                    <a:lnTo>
                      <a:pt x="12105" y="6869"/>
                    </a:lnTo>
                    <a:lnTo>
                      <a:pt x="12032" y="6771"/>
                    </a:lnTo>
                    <a:lnTo>
                      <a:pt x="11935" y="6698"/>
                    </a:lnTo>
                    <a:lnTo>
                      <a:pt x="11715" y="6552"/>
                    </a:lnTo>
                    <a:lnTo>
                      <a:pt x="11472" y="6430"/>
                    </a:lnTo>
                    <a:lnTo>
                      <a:pt x="11180" y="6333"/>
                    </a:lnTo>
                    <a:lnTo>
                      <a:pt x="10863" y="6260"/>
                    </a:lnTo>
                    <a:lnTo>
                      <a:pt x="10546" y="6211"/>
                    </a:lnTo>
                    <a:lnTo>
                      <a:pt x="10546" y="6211"/>
                    </a:lnTo>
                    <a:lnTo>
                      <a:pt x="9864" y="6114"/>
                    </a:lnTo>
                    <a:lnTo>
                      <a:pt x="8817" y="6016"/>
                    </a:lnTo>
                    <a:lnTo>
                      <a:pt x="7575" y="5943"/>
                    </a:lnTo>
                    <a:lnTo>
                      <a:pt x="6309" y="5870"/>
                    </a:lnTo>
                    <a:lnTo>
                      <a:pt x="6309" y="5870"/>
                    </a:lnTo>
                    <a:lnTo>
                      <a:pt x="6479" y="5578"/>
                    </a:lnTo>
                    <a:lnTo>
                      <a:pt x="6625" y="5237"/>
                    </a:lnTo>
                    <a:lnTo>
                      <a:pt x="6771" y="4872"/>
                    </a:lnTo>
                    <a:lnTo>
                      <a:pt x="6869" y="4482"/>
                    </a:lnTo>
                    <a:lnTo>
                      <a:pt x="6966" y="4092"/>
                    </a:lnTo>
                    <a:lnTo>
                      <a:pt x="7064" y="3678"/>
                    </a:lnTo>
                    <a:lnTo>
                      <a:pt x="7161" y="2875"/>
                    </a:lnTo>
                    <a:lnTo>
                      <a:pt x="7234" y="2144"/>
                    </a:lnTo>
                    <a:lnTo>
                      <a:pt x="7283" y="1535"/>
                    </a:lnTo>
                    <a:lnTo>
                      <a:pt x="7283" y="975"/>
                    </a:lnTo>
                    <a:lnTo>
                      <a:pt x="7283" y="975"/>
                    </a:lnTo>
                    <a:lnTo>
                      <a:pt x="7283" y="804"/>
                    </a:lnTo>
                    <a:lnTo>
                      <a:pt x="7210" y="609"/>
                    </a:lnTo>
                    <a:lnTo>
                      <a:pt x="7137" y="463"/>
                    </a:lnTo>
                    <a:lnTo>
                      <a:pt x="7015" y="317"/>
                    </a:lnTo>
                    <a:lnTo>
                      <a:pt x="6869" y="171"/>
                    </a:lnTo>
                    <a:lnTo>
                      <a:pt x="6698" y="98"/>
                    </a:lnTo>
                    <a:lnTo>
                      <a:pt x="6503" y="25"/>
                    </a:lnTo>
                    <a:lnTo>
                      <a:pt x="6309" y="1"/>
                    </a:lnTo>
                    <a:lnTo>
                      <a:pt x="6309" y="1"/>
                    </a:lnTo>
                    <a:lnTo>
                      <a:pt x="5943" y="25"/>
                    </a:lnTo>
                    <a:lnTo>
                      <a:pt x="5700" y="74"/>
                    </a:lnTo>
                    <a:lnTo>
                      <a:pt x="5505" y="147"/>
                    </a:lnTo>
                    <a:lnTo>
                      <a:pt x="5359" y="220"/>
                    </a:lnTo>
                    <a:lnTo>
                      <a:pt x="5359" y="220"/>
                    </a:lnTo>
                    <a:lnTo>
                      <a:pt x="4969" y="1462"/>
                    </a:lnTo>
                    <a:lnTo>
                      <a:pt x="4774" y="2022"/>
                    </a:lnTo>
                    <a:lnTo>
                      <a:pt x="4579" y="2534"/>
                    </a:lnTo>
                    <a:lnTo>
                      <a:pt x="4385" y="2996"/>
                    </a:lnTo>
                    <a:lnTo>
                      <a:pt x="4190" y="3386"/>
                    </a:lnTo>
                    <a:lnTo>
                      <a:pt x="4019" y="3678"/>
                    </a:lnTo>
                    <a:lnTo>
                      <a:pt x="3873" y="3922"/>
                    </a:lnTo>
                    <a:lnTo>
                      <a:pt x="3873" y="3922"/>
                    </a:lnTo>
                    <a:lnTo>
                      <a:pt x="3654" y="4141"/>
                    </a:lnTo>
                    <a:lnTo>
                      <a:pt x="3313" y="4482"/>
                    </a:lnTo>
                    <a:lnTo>
                      <a:pt x="2509" y="5237"/>
                    </a:lnTo>
                    <a:lnTo>
                      <a:pt x="1438" y="6211"/>
                    </a:lnTo>
                    <a:lnTo>
                      <a:pt x="1" y="6211"/>
                    </a:lnTo>
                  </a:path>
                </a:pathLst>
              </a:custGeom>
              <a:noFill/>
              <a:ln cap="rnd" cmpd="sng" w="19050">
                <a:solidFill>
                  <a:srgbClr val="0091E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91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1"/>
          <p:cNvSpPr txBox="1"/>
          <p:nvPr>
            <p:ph idx="4294967295" type="body"/>
          </p:nvPr>
        </p:nvSpPr>
        <p:spPr>
          <a:xfrm>
            <a:off x="235700" y="2127375"/>
            <a:ext cx="7675500" cy="26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To develop a course registration system for a university which can be accessed by students professors and Admins of the system.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 Student - </a:t>
            </a:r>
            <a:r>
              <a:rPr lang="en" sz="1800">
                <a:solidFill>
                  <a:srgbClr val="000000"/>
                </a:solidFill>
              </a:rPr>
              <a:t>register for courses</a:t>
            </a:r>
            <a:r>
              <a:rPr lang="en" sz="1800"/>
              <a:t>, </a:t>
            </a:r>
            <a:r>
              <a:rPr lang="en" sz="1800">
                <a:solidFill>
                  <a:srgbClr val="000000"/>
                </a:solidFill>
              </a:rPr>
              <a:t>get graded</a:t>
            </a:r>
            <a:r>
              <a:rPr lang="en" sz="1800"/>
              <a:t>, </a:t>
            </a:r>
            <a:r>
              <a:rPr lang="en" sz="1800">
                <a:solidFill>
                  <a:srgbClr val="000000"/>
                </a:solidFill>
              </a:rPr>
              <a:t>view their report card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Professors - </a:t>
            </a:r>
            <a:r>
              <a:rPr lang="en" sz="1800">
                <a:solidFill>
                  <a:srgbClr val="000000"/>
                </a:solidFill>
              </a:rPr>
              <a:t>grade the students</a:t>
            </a:r>
            <a:r>
              <a:rPr lang="en" sz="1800"/>
              <a:t> enrolled in their courses.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Admins - </a:t>
            </a:r>
            <a:r>
              <a:rPr lang="en" sz="1800">
                <a:solidFill>
                  <a:srgbClr val="000000"/>
                </a:solidFill>
              </a:rPr>
              <a:t>manage users,  manage courses and approve students </a:t>
            </a:r>
            <a:r>
              <a:rPr lang="en" sz="1800"/>
              <a:t>for course registration.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